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320" r:id="rId2"/>
    <p:sldId id="395" r:id="rId3"/>
    <p:sldId id="388" r:id="rId4"/>
    <p:sldId id="334" r:id="rId5"/>
    <p:sldId id="336" r:id="rId6"/>
    <p:sldId id="389" r:id="rId7"/>
    <p:sldId id="385" r:id="rId8"/>
    <p:sldId id="340" r:id="rId9"/>
    <p:sldId id="390" r:id="rId10"/>
    <p:sldId id="391" r:id="rId11"/>
    <p:sldId id="392" r:id="rId12"/>
    <p:sldId id="393" r:id="rId13"/>
    <p:sldId id="394" r:id="rId14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03"/>
    <a:srgbClr val="FF0066"/>
    <a:srgbClr val="FF31BF"/>
    <a:srgbClr val="FD337B"/>
    <a:srgbClr val="FFFFFF"/>
    <a:srgbClr val="D464C1"/>
    <a:srgbClr val="BC34A5"/>
    <a:srgbClr val="A74988"/>
    <a:srgbClr val="11A2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85" autoAdjust="0"/>
    <p:restoredTop sz="99879" autoAdjust="0"/>
  </p:normalViewPr>
  <p:slideViewPr>
    <p:cSldViewPr>
      <p:cViewPr varScale="1">
        <p:scale>
          <a:sx n="75" d="100"/>
          <a:sy n="7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s-E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s-ES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1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s-ES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403EA7E9-E6FE-458A-A412-6FEAD1478AD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3/17/2011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10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4071942"/>
            <a:ext cx="5500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EXPOSITORA: Isabel castillo Jiménez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PROFESOR : Víctor  Espinoza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FRECUENCIA: Martes, Jueves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HORARIO: 4 a 6 pm</a:t>
            </a:r>
            <a:endParaRPr lang="es-E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F:\imajenes gif\Logotipo B-Comp[1]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356887"/>
            <a:ext cx="1929638" cy="1918736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ircle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 smtClean="0">
                <a:solidFill>
                  <a:srgbClr val="00B050"/>
                </a:solidFill>
              </a:rPr>
              <a:t>Correo electrónico (e-mail)</a:t>
            </a:r>
            <a:br>
              <a:rPr lang="es-ES_tradnl" sz="4000" dirty="0" smtClean="0">
                <a:solidFill>
                  <a:srgbClr val="00B050"/>
                </a:solidFill>
              </a:rPr>
            </a:br>
            <a:endParaRPr lang="es-ES" dirty="0">
              <a:solidFill>
                <a:srgbClr val="00B050"/>
              </a:solidFill>
            </a:endParaRPr>
          </a:p>
        </p:txBody>
      </p:sp>
      <p:pic>
        <p:nvPicPr>
          <p:cNvPr id="5" name="4 Marcador de contenido" descr="Evidencia 5 de correo electronic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28802"/>
            <a:ext cx="3521075" cy="3254782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92D050"/>
                </a:solidFill>
              </a:rPr>
              <a:t>es un servicio de red que permite a los usuarios enviar y recibir mensajes </a:t>
            </a:r>
            <a:r>
              <a:rPr lang="es-ES" dirty="0" smtClean="0">
                <a:solidFill>
                  <a:srgbClr val="92D050"/>
                </a:solidFill>
              </a:rPr>
              <a:t>rápidamente.</a:t>
            </a:r>
            <a:endParaRPr lang="es-E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sz="4000" dirty="0" smtClean="0"/>
              <a:t>        Videos y  música </a:t>
            </a:r>
            <a:r>
              <a:rPr lang="es-ES" sz="4000" dirty="0" smtClean="0"/>
              <a:t/>
            </a:r>
            <a:br>
              <a:rPr lang="es-ES" sz="4000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chemeClr val="bg1"/>
                </a:solidFill>
              </a:rPr>
              <a:t>      YouTube </a:t>
            </a:r>
          </a:p>
          <a:p>
            <a:pPr>
              <a:buNone/>
            </a:pPr>
            <a:r>
              <a:rPr lang="es-ES" b="1" dirty="0" smtClean="0">
                <a:solidFill>
                  <a:schemeClr val="bg1"/>
                </a:solidFill>
              </a:rPr>
              <a:t>  es un sitio web en el cual los usuarios pueden subir y compartir </a:t>
            </a:r>
            <a:r>
              <a:rPr lang="es-ES" b="1" dirty="0" smtClean="0">
                <a:solidFill>
                  <a:schemeClr val="bg1"/>
                </a:solidFill>
              </a:rPr>
              <a:t>vídeos. </a:t>
            </a:r>
            <a:r>
              <a:rPr lang="es-ES" b="1" dirty="0" smtClean="0">
                <a:solidFill>
                  <a:schemeClr val="bg1"/>
                </a:solidFill>
              </a:rPr>
              <a:t>Fue creado en febrero de 2005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7" name="6 Marcador de contenido" descr="youtube_log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1785926"/>
            <a:ext cx="3521075" cy="35719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Los videojuegos</a:t>
            </a:r>
            <a:endParaRPr lang="es-ES" sz="4800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4 Marcador de contenido" descr="vn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57364"/>
            <a:ext cx="3521075" cy="3786214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rgbClr val="FD337B"/>
                </a:solidFill>
              </a:rPr>
              <a:t> </a:t>
            </a:r>
          </a:p>
          <a:p>
            <a:pPr algn="ctr"/>
            <a:endParaRPr lang="es-ES" dirty="0" smtClean="0">
              <a:solidFill>
                <a:srgbClr val="FD337B"/>
              </a:solidFill>
            </a:endParaRPr>
          </a:p>
          <a:p>
            <a:pPr algn="ctr"/>
            <a:r>
              <a:rPr lang="es-ES" dirty="0" smtClean="0">
                <a:solidFill>
                  <a:srgbClr val="00B050"/>
                </a:solidFill>
              </a:rPr>
              <a:t>Los videojuegos en línea son aquellos videojuegos jugados vía Internet por los usuarios.</a:t>
            </a:r>
            <a:endParaRPr lang="es-E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</a:t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s-ES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EL Facebook</a:t>
            </a:r>
            <a:r>
              <a:rPr lang="es-ES_tradnl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s-ES_tradnl" sz="4400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es-ES" sz="4400" cap="none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chemeClr val="accent6"/>
                </a:solidFill>
              </a:rPr>
              <a:t>es un sitio web formado por muchas redes sociales.</a:t>
            </a:r>
          </a:p>
          <a:p>
            <a:r>
              <a:rPr lang="es-ES" b="1" dirty="0" smtClean="0">
                <a:solidFill>
                  <a:schemeClr val="accent6"/>
                </a:solidFill>
              </a:rPr>
              <a:t>Cualquier persona puede hacerse miembro de Facebook, lo único que necesitas es una dirección de correo electrónico.</a:t>
            </a:r>
          </a:p>
          <a:p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4 Marcador de contenido" descr="facebook-pod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2071678"/>
            <a:ext cx="3521075" cy="3214709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5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contenido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¿Qué es el internet?</a:t>
            </a:r>
          </a:p>
          <a:p>
            <a:r>
              <a:rPr lang="es-ES_tradnl" dirty="0" smtClean="0"/>
              <a:t>Historia de Internet</a:t>
            </a:r>
          </a:p>
          <a:p>
            <a:r>
              <a:rPr lang="es-ES" dirty="0" smtClean="0"/>
              <a:t>¿Cómo funciona Internet?</a:t>
            </a:r>
          </a:p>
          <a:p>
            <a:r>
              <a:rPr lang="es-ES_tradnl" dirty="0" smtClean="0"/>
              <a:t>Servicios de Internet</a:t>
            </a:r>
          </a:p>
          <a:p>
            <a:endParaRPr lang="es-MX" dirty="0" smtClean="0"/>
          </a:p>
          <a:p>
            <a:endParaRPr lang="es-E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/>
              <a:t>  ¿Qué es el internet?</a:t>
            </a:r>
            <a:br>
              <a:rPr lang="es-MX" sz="4000" dirty="0" smtClean="0"/>
            </a:b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3200" dirty="0" smtClean="0"/>
              <a:t>Internet es </a:t>
            </a:r>
            <a:r>
              <a:rPr lang="es-ES" sz="3200" dirty="0" smtClean="0"/>
              <a:t>la red </a:t>
            </a:r>
            <a:r>
              <a:rPr lang="es-ES" sz="3200" dirty="0" smtClean="0"/>
              <a:t>telemática mas utilizada que están enlazadas por diversos medios tecnológicos.    </a:t>
            </a:r>
          </a:p>
          <a:p>
            <a:endParaRPr lang="es-ES" sz="3200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8" name="7 Marcador de posición de imagen" descr="internet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" b="19"/>
          <a:stretch>
            <a:fillRect/>
          </a:stretch>
        </p:blipFill>
        <p:spPr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perspectiveAbove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4" name="3 Rectángulo"/>
          <p:cNvSpPr/>
          <p:nvPr/>
        </p:nvSpPr>
        <p:spPr>
          <a:xfrm>
            <a:off x="2286000" y="20901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6" name="Group 2"/>
          <p:cNvGrpSpPr>
            <a:grpSpLocks/>
          </p:cNvGrpSpPr>
          <p:nvPr/>
        </p:nvGrpSpPr>
        <p:grpSpPr bwMode="auto">
          <a:xfrm>
            <a:off x="1828800" y="2667000"/>
            <a:ext cx="4800600" cy="2971800"/>
            <a:chOff x="1152" y="1680"/>
            <a:chExt cx="3024" cy="1872"/>
          </a:xfrm>
        </p:grpSpPr>
        <p:sp>
          <p:nvSpPr>
            <p:cNvPr id="169987" name="Line 3"/>
            <p:cNvSpPr>
              <a:spLocks noChangeShapeType="1"/>
            </p:cNvSpPr>
            <p:nvPr/>
          </p:nvSpPr>
          <p:spPr bwMode="auto">
            <a:xfrm>
              <a:off x="1344" y="1680"/>
              <a:ext cx="2736" cy="432"/>
            </a:xfrm>
            <a:prstGeom prst="line">
              <a:avLst/>
            </a:prstGeom>
            <a:noFill/>
            <a:ln w="57150">
              <a:solidFill>
                <a:srgbClr val="CC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69988" name="Line 4"/>
            <p:cNvSpPr>
              <a:spLocks noChangeShapeType="1"/>
            </p:cNvSpPr>
            <p:nvPr/>
          </p:nvSpPr>
          <p:spPr bwMode="auto">
            <a:xfrm>
              <a:off x="1152" y="1872"/>
              <a:ext cx="1584" cy="1680"/>
            </a:xfrm>
            <a:prstGeom prst="line">
              <a:avLst/>
            </a:prstGeom>
            <a:noFill/>
            <a:ln w="57150">
              <a:solidFill>
                <a:srgbClr val="CC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69989" name="Line 5"/>
            <p:cNvSpPr>
              <a:spLocks noChangeShapeType="1"/>
            </p:cNvSpPr>
            <p:nvPr/>
          </p:nvSpPr>
          <p:spPr bwMode="auto">
            <a:xfrm flipV="1">
              <a:off x="2928" y="2112"/>
              <a:ext cx="1248" cy="1296"/>
            </a:xfrm>
            <a:prstGeom prst="line">
              <a:avLst/>
            </a:prstGeom>
            <a:noFill/>
            <a:ln w="57150">
              <a:solidFill>
                <a:srgbClr val="CC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¿Qué es Internet?</a:t>
            </a:r>
            <a:endParaRPr lang="es-ES" dirty="0"/>
          </a:p>
        </p:txBody>
      </p:sp>
      <p:grpSp>
        <p:nvGrpSpPr>
          <p:cNvPr id="169991" name="Group 7"/>
          <p:cNvGrpSpPr>
            <a:grpSpLocks/>
          </p:cNvGrpSpPr>
          <p:nvPr/>
        </p:nvGrpSpPr>
        <p:grpSpPr bwMode="auto">
          <a:xfrm>
            <a:off x="1447800" y="1752600"/>
            <a:ext cx="2741613" cy="2247900"/>
            <a:chOff x="912" y="1104"/>
            <a:chExt cx="1727" cy="1416"/>
          </a:xfrm>
        </p:grpSpPr>
        <p:sp>
          <p:nvSpPr>
            <p:cNvPr id="169992" name="Line 8"/>
            <p:cNvSpPr>
              <a:spLocks noChangeShapeType="1"/>
            </p:cNvSpPr>
            <p:nvPr/>
          </p:nvSpPr>
          <p:spPr bwMode="auto">
            <a:xfrm flipV="1">
              <a:off x="1296" y="1536"/>
              <a:ext cx="1008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69993" name="Line 9"/>
            <p:cNvSpPr>
              <a:spLocks noChangeShapeType="1"/>
            </p:cNvSpPr>
            <p:nvPr/>
          </p:nvSpPr>
          <p:spPr bwMode="auto">
            <a:xfrm>
              <a:off x="1296" y="1824"/>
              <a:ext cx="528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pic>
          <p:nvPicPr>
            <p:cNvPr id="169994" name="Picture 10" descr="MAINF02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2" y="1104"/>
              <a:ext cx="482" cy="810"/>
            </a:xfrm>
            <a:prstGeom prst="rect">
              <a:avLst/>
            </a:prstGeom>
            <a:noFill/>
          </p:spPr>
        </p:pic>
        <p:pic>
          <p:nvPicPr>
            <p:cNvPr id="169995" name="Picture 11" descr="DESK06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16" y="1152"/>
              <a:ext cx="623" cy="648"/>
            </a:xfrm>
            <a:prstGeom prst="rect">
              <a:avLst/>
            </a:prstGeom>
            <a:noFill/>
          </p:spPr>
        </p:pic>
        <p:pic>
          <p:nvPicPr>
            <p:cNvPr id="169996" name="Picture 12" descr="DESK06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2" y="1872"/>
              <a:ext cx="623" cy="648"/>
            </a:xfrm>
            <a:prstGeom prst="rect">
              <a:avLst/>
            </a:prstGeom>
            <a:noFill/>
          </p:spPr>
        </p:pic>
      </p:grpSp>
      <p:grpSp>
        <p:nvGrpSpPr>
          <p:cNvPr id="169997" name="Group 13"/>
          <p:cNvGrpSpPr>
            <a:grpSpLocks/>
          </p:cNvGrpSpPr>
          <p:nvPr/>
        </p:nvGrpSpPr>
        <p:grpSpPr bwMode="auto">
          <a:xfrm>
            <a:off x="6096000" y="1981200"/>
            <a:ext cx="2514600" cy="2865438"/>
            <a:chOff x="3840" y="1248"/>
            <a:chExt cx="1584" cy="1805"/>
          </a:xfrm>
        </p:grpSpPr>
        <p:sp>
          <p:nvSpPr>
            <p:cNvPr id="169998" name="Line 14"/>
            <p:cNvSpPr>
              <a:spLocks noChangeShapeType="1"/>
            </p:cNvSpPr>
            <p:nvPr/>
          </p:nvSpPr>
          <p:spPr bwMode="auto">
            <a:xfrm>
              <a:off x="4416" y="2112"/>
              <a:ext cx="672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69999" name="Line 15"/>
            <p:cNvSpPr>
              <a:spLocks noChangeShapeType="1"/>
            </p:cNvSpPr>
            <p:nvPr/>
          </p:nvSpPr>
          <p:spPr bwMode="auto">
            <a:xfrm>
              <a:off x="4176" y="2160"/>
              <a:ext cx="144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pic>
          <p:nvPicPr>
            <p:cNvPr id="170000" name="Picture 16" descr="MAINF01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0" y="1248"/>
              <a:ext cx="1248" cy="1072"/>
            </a:xfrm>
            <a:prstGeom prst="rect">
              <a:avLst/>
            </a:prstGeom>
            <a:noFill/>
          </p:spPr>
        </p:pic>
        <p:pic>
          <p:nvPicPr>
            <p:cNvPr id="170001" name="Picture 17" descr="DESK19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48" y="2208"/>
              <a:ext cx="576" cy="557"/>
            </a:xfrm>
            <a:prstGeom prst="rect">
              <a:avLst/>
            </a:prstGeom>
            <a:noFill/>
          </p:spPr>
        </p:pic>
        <p:pic>
          <p:nvPicPr>
            <p:cNvPr id="170002" name="Picture 18" descr="DESK19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32" y="2496"/>
              <a:ext cx="576" cy="557"/>
            </a:xfrm>
            <a:prstGeom prst="rect">
              <a:avLst/>
            </a:prstGeom>
            <a:noFill/>
          </p:spPr>
        </p:pic>
      </p:grpSp>
      <p:grpSp>
        <p:nvGrpSpPr>
          <p:cNvPr id="170003" name="Group 19"/>
          <p:cNvGrpSpPr>
            <a:grpSpLocks/>
          </p:cNvGrpSpPr>
          <p:nvPr/>
        </p:nvGrpSpPr>
        <p:grpSpPr bwMode="auto">
          <a:xfrm>
            <a:off x="2438400" y="4495800"/>
            <a:ext cx="4419600" cy="1722438"/>
            <a:chOff x="1536" y="2832"/>
            <a:chExt cx="2784" cy="1085"/>
          </a:xfrm>
        </p:grpSpPr>
        <p:sp>
          <p:nvSpPr>
            <p:cNvPr id="170004" name="Line 20"/>
            <p:cNvSpPr>
              <a:spLocks noChangeShapeType="1"/>
            </p:cNvSpPr>
            <p:nvPr/>
          </p:nvSpPr>
          <p:spPr bwMode="auto">
            <a:xfrm>
              <a:off x="2112" y="3072"/>
              <a:ext cx="96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70005" name="Line 21"/>
            <p:cNvSpPr>
              <a:spLocks noChangeShapeType="1"/>
            </p:cNvSpPr>
            <p:nvPr/>
          </p:nvSpPr>
          <p:spPr bwMode="auto">
            <a:xfrm>
              <a:off x="2016" y="3600"/>
              <a:ext cx="960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70006" name="Line 22"/>
            <p:cNvSpPr>
              <a:spLocks noChangeShapeType="1"/>
            </p:cNvSpPr>
            <p:nvPr/>
          </p:nvSpPr>
          <p:spPr bwMode="auto">
            <a:xfrm>
              <a:off x="3072" y="3552"/>
              <a:ext cx="960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pic>
          <p:nvPicPr>
            <p:cNvPr id="170007" name="Picture 23" descr="MAINF05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92" y="3072"/>
              <a:ext cx="764" cy="845"/>
            </a:xfrm>
            <a:prstGeom prst="rect">
              <a:avLst/>
            </a:prstGeom>
            <a:noFill/>
          </p:spPr>
        </p:pic>
        <p:pic>
          <p:nvPicPr>
            <p:cNvPr id="170008" name="Picture 24" descr="DESK2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872" y="2832"/>
              <a:ext cx="576" cy="433"/>
            </a:xfrm>
            <a:prstGeom prst="rect">
              <a:avLst/>
            </a:prstGeom>
            <a:noFill/>
          </p:spPr>
        </p:pic>
        <p:pic>
          <p:nvPicPr>
            <p:cNvPr id="170009" name="Picture 25" descr="DESK2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36" y="3408"/>
              <a:ext cx="576" cy="433"/>
            </a:xfrm>
            <a:prstGeom prst="rect">
              <a:avLst/>
            </a:prstGeom>
            <a:noFill/>
          </p:spPr>
        </p:pic>
        <p:pic>
          <p:nvPicPr>
            <p:cNvPr id="170010" name="Picture 26" descr="DESK2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44" y="3360"/>
              <a:ext cx="576" cy="433"/>
            </a:xfrm>
            <a:prstGeom prst="rect">
              <a:avLst/>
            </a:prstGeom>
            <a:noFill/>
          </p:spPr>
        </p:pic>
      </p:grpSp>
      <p:sp>
        <p:nvSpPr>
          <p:cNvPr id="170011" name="Text Box 27"/>
          <p:cNvSpPr txBox="1">
            <a:spLocks noChangeArrowheads="1"/>
          </p:cNvSpPr>
          <p:nvPr/>
        </p:nvSpPr>
        <p:spPr bwMode="auto">
          <a:xfrm>
            <a:off x="4000496" y="3214686"/>
            <a:ext cx="153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s-ES_tradnl" b="1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itchFamily="34" charset="0"/>
              </a:rPr>
              <a:t>Internet</a:t>
            </a:r>
            <a:endParaRPr lang="es-ES" b="1" u="none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70012" name="Text Box 28"/>
          <p:cNvSpPr txBox="1">
            <a:spLocks noChangeArrowheads="1"/>
          </p:cNvSpPr>
          <p:nvPr/>
        </p:nvSpPr>
        <p:spPr bwMode="auto">
          <a:xfrm>
            <a:off x="3657600" y="3657600"/>
            <a:ext cx="2278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s-ES_tradnl" b="1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itchFamily="34" charset="0"/>
              </a:rPr>
              <a:t>(Inter redes)</a:t>
            </a:r>
            <a:endParaRPr lang="es-ES" b="1" u="none" dirty="0">
              <a:effectLst>
                <a:outerShdw blurRad="38100" dist="38100" dir="2700000" algn="tl">
                  <a:srgbClr val="000000"/>
                </a:outerShdw>
              </a:effectLst>
              <a:latin typeface="Lucida Sans Unicode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chemeClr val="tx1"/>
                </a:solidFill>
              </a:rPr>
              <a:t>Historia de Internet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6" name="5 Marcador de contenido" descr="interne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8987" y="2434431"/>
            <a:ext cx="2857500" cy="2857500"/>
          </a:xfrm>
        </p:spPr>
      </p:pic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Internet se inició como un proyecto de defensa de los Estados Unidos. A finales de los años 60, la ARPA (Agencia de Proyectos de Investigación Avanzados) del Departamento de Defensa definió el protocolo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3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        </a:t>
            </a:r>
            <a:r>
              <a:rPr lang="es-ES_tradnl" dirty="0" smtClean="0">
                <a:solidFill>
                  <a:schemeClr val="tx1"/>
                </a:solidFill>
              </a:rPr>
              <a:t>Historia de Internet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En 1975, comenzó a funcionar como red, sirviendo como base para unir centros de investigación militares y universidades, y se trabajó en desarrollar protocolos más avanzados para diferentes tipos de ordenadores y cuestiones específicas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6" name="5 Marcador de contenido" descr="beneficio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00550" y="2071678"/>
            <a:ext cx="3076575" cy="3363128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89098" y="1143000"/>
            <a:ext cx="3429000" cy="1714496"/>
          </a:xfrm>
        </p:spPr>
        <p:txBody>
          <a:bodyPr>
            <a:noAutofit/>
          </a:bodyPr>
          <a:lstStyle/>
          <a:p>
            <a:r>
              <a:rPr lang="es-ES" sz="4000" dirty="0" smtClean="0"/>
              <a:t>¿Cómo funciona Internet?</a:t>
            </a:r>
            <a:endParaRPr lang="es-ES" sz="4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Toda Internet funciona a través de TCP/IP, es la base de todas las máquinas y software</a:t>
            </a:r>
            <a:endParaRPr lang="es-ES" sz="2400" dirty="0"/>
          </a:p>
        </p:txBody>
      </p:sp>
      <p:pic>
        <p:nvPicPr>
          <p:cNvPr id="6" name="5 Marcador de posición de imagen" descr="images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479" b="5479"/>
          <a:stretch>
            <a:fillRect/>
          </a:stretch>
        </p:blipFill>
        <p:spPr>
          <a:xfrm>
            <a:off x="663682" y="785794"/>
            <a:ext cx="4206240" cy="4461448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200"/>
                            </p:stCondLst>
                            <p:childTnLst>
                              <p:par>
                                <p:cTn id="1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3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Servicios de Internet</a:t>
            </a:r>
            <a:endParaRPr lang="es-ES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500694" y="3143248"/>
            <a:ext cx="3317404" cy="235745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es-ES_tradnl" sz="2400" dirty="0" smtClean="0"/>
          </a:p>
          <a:p>
            <a:pPr>
              <a:lnSpc>
                <a:spcPct val="80000"/>
              </a:lnSpc>
            </a:pPr>
            <a:r>
              <a:rPr lang="es-ES_tradnl" sz="2400" dirty="0" smtClean="0"/>
              <a:t>La </a:t>
            </a:r>
            <a:r>
              <a:rPr lang="es-ES_tradnl" sz="2400" dirty="0"/>
              <a:t>Web (www)</a:t>
            </a:r>
          </a:p>
          <a:p>
            <a:pPr>
              <a:lnSpc>
                <a:spcPct val="80000"/>
              </a:lnSpc>
            </a:pPr>
            <a:endParaRPr lang="es-ES_tradnl" sz="2400" dirty="0" smtClean="0"/>
          </a:p>
          <a:p>
            <a:pPr>
              <a:lnSpc>
                <a:spcPct val="80000"/>
              </a:lnSpc>
            </a:pPr>
            <a:r>
              <a:rPr lang="es-ES_tradnl" sz="2400" dirty="0" smtClean="0"/>
              <a:t>Correo </a:t>
            </a:r>
            <a:r>
              <a:rPr lang="es-ES_tradnl" sz="2400" dirty="0"/>
              <a:t>electrónico (e-mail</a:t>
            </a:r>
            <a:r>
              <a:rPr lang="es-ES_tradnl" sz="2400" dirty="0" smtClean="0"/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es-ES" sz="2400" dirty="0" smtClean="0"/>
              <a:t>   </a:t>
            </a:r>
            <a:endParaRPr lang="es-ES_tradnl" sz="2400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es-ES_tradnl" sz="2400" dirty="0" smtClean="0"/>
              <a:t>Videos </a:t>
            </a:r>
            <a:endParaRPr lang="es-ES" sz="2400" dirty="0" smtClean="0"/>
          </a:p>
          <a:p>
            <a:pPr>
              <a:lnSpc>
                <a:spcPct val="80000"/>
              </a:lnSpc>
            </a:pPr>
            <a:endParaRPr lang="es-ES" sz="2400" dirty="0" smtClean="0"/>
          </a:p>
          <a:p>
            <a:pPr>
              <a:lnSpc>
                <a:spcPct val="80000"/>
              </a:lnSpc>
            </a:pPr>
            <a:r>
              <a:rPr lang="es-ES" sz="2400" dirty="0" smtClean="0"/>
              <a:t>Los videojuegos</a:t>
            </a:r>
          </a:p>
          <a:p>
            <a:pPr>
              <a:lnSpc>
                <a:spcPct val="80000"/>
              </a:lnSpc>
            </a:pPr>
            <a:endParaRPr lang="es-ES" sz="2400" dirty="0" smtClean="0"/>
          </a:p>
          <a:p>
            <a:pPr>
              <a:lnSpc>
                <a:spcPct val="80000"/>
              </a:lnSpc>
            </a:pPr>
            <a:r>
              <a:rPr lang="es-ES" sz="2400" dirty="0" smtClean="0"/>
              <a:t>El facebook</a:t>
            </a:r>
            <a:endParaRPr lang="es-ES_tradnl" sz="2400" dirty="0"/>
          </a:p>
        </p:txBody>
      </p:sp>
      <p:pic>
        <p:nvPicPr>
          <p:cNvPr id="5" name="4 Marcador de posición de imagen" descr="software-para-gestionar-servicios-de-internet-servicio-de-acceso-a-internet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 smtClean="0"/>
              <a:t>           </a:t>
            </a:r>
            <a:r>
              <a:rPr lang="es-ES_tradnl" sz="4000" dirty="0" smtClean="0">
                <a:solidFill>
                  <a:srgbClr val="00B0F0"/>
                </a:solidFill>
              </a:rPr>
              <a:t>La Web (www)</a:t>
            </a:r>
            <a:br>
              <a:rPr lang="es-ES_tradnl" sz="4000" dirty="0" smtClean="0">
                <a:solidFill>
                  <a:srgbClr val="00B0F0"/>
                </a:solidFill>
              </a:rPr>
            </a:b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es-ES" sz="3600" dirty="0" smtClean="0"/>
              <a:t> </a:t>
            </a:r>
            <a:r>
              <a:rPr lang="es-ES" sz="3600" dirty="0" smtClean="0">
                <a:solidFill>
                  <a:srgbClr val="00B0F0"/>
                </a:solidFill>
              </a:rPr>
              <a:t>es el punto más visible de Internet y hoy en día el más </a:t>
            </a:r>
            <a:r>
              <a:rPr lang="es-ES" sz="3600" dirty="0" smtClean="0">
                <a:solidFill>
                  <a:srgbClr val="00B0F0"/>
                </a:solidFill>
              </a:rPr>
              <a:t>usado.</a:t>
            </a:r>
            <a:endParaRPr lang="es-ES_tradnl" sz="36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s-ES" dirty="0"/>
          </a:p>
        </p:txBody>
      </p:sp>
      <p:pic>
        <p:nvPicPr>
          <p:cNvPr id="5" name="4 Marcador de contenido" descr="web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1428736"/>
            <a:ext cx="3521075" cy="4202738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507</TotalTime>
  <Words>313</Words>
  <Application>Microsoft PowerPoint</Application>
  <PresentationFormat>Presentación en pantalla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Opulento</vt:lpstr>
      <vt:lpstr>Diapositiva 1</vt:lpstr>
      <vt:lpstr>          contenido</vt:lpstr>
      <vt:lpstr>  ¿Qué es el internet? </vt:lpstr>
      <vt:lpstr>¿Qué es Internet?</vt:lpstr>
      <vt:lpstr>Historia de Internet</vt:lpstr>
      <vt:lpstr>        Historia de Internet</vt:lpstr>
      <vt:lpstr>¿Cómo funciona Internet?</vt:lpstr>
      <vt:lpstr>Servicios de Internet</vt:lpstr>
      <vt:lpstr>           La Web (www) </vt:lpstr>
      <vt:lpstr>Correo electrónico (e-mail) </vt:lpstr>
      <vt:lpstr>        Videos y  música  </vt:lpstr>
      <vt:lpstr>            Los videojuegos</vt:lpstr>
      <vt:lpstr>                                            EL Facebook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J&amp;A</dc:creator>
  <cp:lastModifiedBy>/-/ GP /-/</cp:lastModifiedBy>
  <cp:revision>100</cp:revision>
  <dcterms:created xsi:type="dcterms:W3CDTF">2005-03-30T23:16:46Z</dcterms:created>
  <dcterms:modified xsi:type="dcterms:W3CDTF">2011-03-17T21:11:49Z</dcterms:modified>
</cp:coreProperties>
</file>